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8" r:id="rId17"/>
    <p:sldId id="347" r:id="rId18"/>
    <p:sldId id="350" r:id="rId19"/>
    <p:sldId id="349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85" r:id="rId38"/>
    <p:sldId id="368" r:id="rId39"/>
    <p:sldId id="369" r:id="rId40"/>
    <p:sldId id="370" r:id="rId41"/>
    <p:sldId id="371" r:id="rId42"/>
    <p:sldId id="372" r:id="rId43"/>
    <p:sldId id="373" r:id="rId44"/>
    <p:sldId id="375" r:id="rId45"/>
    <p:sldId id="376" r:id="rId46"/>
    <p:sldId id="374" r:id="rId47"/>
    <p:sldId id="386" r:id="rId48"/>
    <p:sldId id="387" r:id="rId49"/>
    <p:sldId id="377" r:id="rId50"/>
    <p:sldId id="378" r:id="rId51"/>
    <p:sldId id="379" r:id="rId52"/>
    <p:sldId id="380" r:id="rId53"/>
    <p:sldId id="381" r:id="rId54"/>
    <p:sldId id="383" r:id="rId55"/>
    <p:sldId id="384" r:id="rId56"/>
    <p:sldId id="259" r:id="rId57"/>
    <p:sldId id="332" r:id="rId58"/>
    <p:sldId id="260" r:id="rId59"/>
    <p:sldId id="288" r:id="rId60"/>
    <p:sldId id="27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425CC-CFB3-4160-9BF5-F5E6306900CC}" v="13" dt="2024-01-25T19:56:56.600"/>
    <p1510:client id="{E70FF6FB-B165-40EC-B64C-541B33E8F990}" v="3770" dt="2024-01-25T16:04:33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0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0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0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0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05 – EBNF Properties, Prediction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First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non-determinism after the initial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3A644CAF-191D-2CF2-E620-ECAE52D75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976" y="2325189"/>
            <a:ext cx="4228048" cy="35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Found it! How can we make this deterministic?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063B7A-7940-9780-8423-492DF08E9E99}"/>
              </a:ext>
            </a:extLst>
          </p:cNvPr>
          <p:cNvSpPr/>
          <p:nvPr/>
        </p:nvSpPr>
        <p:spPr>
          <a:xfrm>
            <a:off x="3749039" y="2658292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225251-0689-E918-61E4-0872D9AC4AF2}"/>
              </a:ext>
            </a:extLst>
          </p:cNvPr>
          <p:cNvSpPr/>
          <p:nvPr/>
        </p:nvSpPr>
        <p:spPr>
          <a:xfrm>
            <a:off x="5488577" y="2658292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708206-5FC2-80DE-C94F-5CA0BD77D703}"/>
              </a:ext>
            </a:extLst>
          </p:cNvPr>
          <p:cNvSpPr/>
          <p:nvPr/>
        </p:nvSpPr>
        <p:spPr>
          <a:xfrm>
            <a:off x="7228115" y="2658292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834EF6-1642-7F16-4F66-D058339A19D5}"/>
              </a:ext>
            </a:extLst>
          </p:cNvPr>
          <p:cNvSpPr/>
          <p:nvPr/>
        </p:nvSpPr>
        <p:spPr>
          <a:xfrm>
            <a:off x="3749039" y="4077789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CC9578-2E92-1339-F4EE-D79465693C49}"/>
              </a:ext>
            </a:extLst>
          </p:cNvPr>
          <p:cNvSpPr/>
          <p:nvPr/>
        </p:nvSpPr>
        <p:spPr>
          <a:xfrm>
            <a:off x="5488577" y="4077789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935222-49D5-21EC-89BB-FFA62B4F21D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4212771" y="2890158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02846E-E002-4131-6307-539D02980671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952309" y="2890158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2BA2C5-49BB-B763-99BC-4BC4BBB90986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4212771" y="4309655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A56438-065F-8FDC-8201-94CF02D2EC53}"/>
              </a:ext>
            </a:extLst>
          </p:cNvPr>
          <p:cNvSpPr txBox="1"/>
          <p:nvPr/>
        </p:nvSpPr>
        <p:spPr>
          <a:xfrm>
            <a:off x="5239454" y="4902440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C64B42-FA64-302C-B80A-503096FAE132}"/>
              </a:ext>
            </a:extLst>
          </p:cNvPr>
          <p:cNvSpPr txBox="1"/>
          <p:nvPr/>
        </p:nvSpPr>
        <p:spPr>
          <a:xfrm>
            <a:off x="4171680" y="3785401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569E4-C5A6-DF03-BB66-3E4CC1C139FE}"/>
              </a:ext>
            </a:extLst>
          </p:cNvPr>
          <p:cNvSpPr txBox="1"/>
          <p:nvPr/>
        </p:nvSpPr>
        <p:spPr>
          <a:xfrm>
            <a:off x="5240984" y="172797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13CAC8-4241-5FB7-A3D1-A2ECDD4A3A13}"/>
              </a:ext>
            </a:extLst>
          </p:cNvPr>
          <p:cNvSpPr txBox="1"/>
          <p:nvPr/>
        </p:nvSpPr>
        <p:spPr>
          <a:xfrm>
            <a:off x="7061404" y="1749199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17320-1FED-9D19-B65B-82824F29D9F5}"/>
              </a:ext>
            </a:extLst>
          </p:cNvPr>
          <p:cNvSpPr txBox="1"/>
          <p:nvPr/>
        </p:nvSpPr>
        <p:spPr>
          <a:xfrm>
            <a:off x="4171679" y="236281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pic>
        <p:nvPicPr>
          <p:cNvPr id="28" name="Graphic 27" descr="Refresh outline">
            <a:extLst>
              <a:ext uri="{FF2B5EF4-FFF2-40B4-BE49-F238E27FC236}">
                <a16:creationId xmlns:a16="http://schemas.microsoft.com/office/drawing/2014/main" id="{0AEE5699-D798-135E-692A-C234629F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710135" flipH="1">
            <a:off x="5104433" y="4343860"/>
            <a:ext cx="768285" cy="768285"/>
          </a:xfrm>
          <a:prstGeom prst="rect">
            <a:avLst/>
          </a:prstGeom>
        </p:spPr>
      </p:pic>
      <p:pic>
        <p:nvPicPr>
          <p:cNvPr id="29" name="Graphic 28" descr="Refresh outline">
            <a:extLst>
              <a:ext uri="{FF2B5EF4-FFF2-40B4-BE49-F238E27FC236}">
                <a16:creationId xmlns:a16="http://schemas.microsoft.com/office/drawing/2014/main" id="{41B9FCB8-9AA2-2677-4E4D-C97897870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95443" flipH="1">
            <a:off x="7341337" y="2171067"/>
            <a:ext cx="768285" cy="768285"/>
          </a:xfrm>
          <a:prstGeom prst="rect">
            <a:avLst/>
          </a:prstGeom>
        </p:spPr>
      </p:pic>
      <p:pic>
        <p:nvPicPr>
          <p:cNvPr id="30" name="Graphic 29" descr="Refresh outline">
            <a:extLst>
              <a:ext uri="{FF2B5EF4-FFF2-40B4-BE49-F238E27FC236}">
                <a16:creationId xmlns:a16="http://schemas.microsoft.com/office/drawing/2014/main" id="{58B71259-0F68-08CC-B380-2CBE915A1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95443" flipH="1">
            <a:off x="5568166" y="2118530"/>
            <a:ext cx="768285" cy="76828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2DB6E87-CA1E-BAF1-D411-71CA7525CB72}"/>
              </a:ext>
            </a:extLst>
          </p:cNvPr>
          <p:cNvSpPr/>
          <p:nvPr/>
        </p:nvSpPr>
        <p:spPr>
          <a:xfrm>
            <a:off x="5543659" y="4133010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C5267E-6B04-95A7-7712-844C13A31B29}"/>
              </a:ext>
            </a:extLst>
          </p:cNvPr>
          <p:cNvSpPr/>
          <p:nvPr/>
        </p:nvSpPr>
        <p:spPr>
          <a:xfrm>
            <a:off x="7283336" y="2718118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330188-12DF-2D98-CA1C-D12CCA7A33BC}"/>
              </a:ext>
            </a:extLst>
          </p:cNvPr>
          <p:cNvSpPr txBox="1"/>
          <p:nvPr/>
        </p:nvSpPr>
        <p:spPr>
          <a:xfrm>
            <a:off x="6370324" y="2382217"/>
            <a:ext cx="563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“.”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02E9F5-F520-9178-94F2-427145ECDF06}"/>
              </a:ext>
            </a:extLst>
          </p:cNvPr>
          <p:cNvCxnSpPr>
            <a:endCxn id="9" idx="2"/>
          </p:cNvCxnSpPr>
          <p:nvPr/>
        </p:nvCxnSpPr>
        <p:spPr>
          <a:xfrm flipV="1">
            <a:off x="2201091" y="2890158"/>
            <a:ext cx="1547948" cy="67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84C7494-263A-E6AD-B359-24439392543D}"/>
              </a:ext>
            </a:extLst>
          </p:cNvPr>
          <p:cNvCxnSpPr>
            <a:cxnSpLocks/>
          </p:cNvCxnSpPr>
          <p:nvPr/>
        </p:nvCxnSpPr>
        <p:spPr>
          <a:xfrm>
            <a:off x="2201091" y="3633652"/>
            <a:ext cx="1547948" cy="67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5621F2-4C72-BDC4-8BA6-A6215583A846}"/>
                  </a:ext>
                </a:extLst>
              </p:cNvPr>
              <p:cNvSpPr txBox="1"/>
              <p:nvPr/>
            </p:nvSpPr>
            <p:spPr>
              <a:xfrm>
                <a:off x="1824154" y="3264305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5621F2-4C72-BDC4-8BA6-A6215583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54" y="3264305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3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Combine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063B7A-7940-9780-8423-492DF08E9E99}"/>
              </a:ext>
            </a:extLst>
          </p:cNvPr>
          <p:cNvSpPr/>
          <p:nvPr/>
        </p:nvSpPr>
        <p:spPr>
          <a:xfrm>
            <a:off x="3749039" y="2658292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225251-0689-E918-61E4-0872D9AC4AF2}"/>
              </a:ext>
            </a:extLst>
          </p:cNvPr>
          <p:cNvSpPr/>
          <p:nvPr/>
        </p:nvSpPr>
        <p:spPr>
          <a:xfrm>
            <a:off x="5488577" y="2658292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708206-5FC2-80DE-C94F-5CA0BD77D703}"/>
              </a:ext>
            </a:extLst>
          </p:cNvPr>
          <p:cNvSpPr/>
          <p:nvPr/>
        </p:nvSpPr>
        <p:spPr>
          <a:xfrm>
            <a:off x="7228115" y="2658292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935222-49D5-21EC-89BB-FFA62B4F21D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4212771" y="2890158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02846E-E002-4131-6307-539D02980671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952309" y="2890158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01569E4-C5A6-DF03-BB66-3E4CC1C139FE}"/>
              </a:ext>
            </a:extLst>
          </p:cNvPr>
          <p:cNvSpPr txBox="1"/>
          <p:nvPr/>
        </p:nvSpPr>
        <p:spPr>
          <a:xfrm>
            <a:off x="5240984" y="172797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13CAC8-4241-5FB7-A3D1-A2ECDD4A3A13}"/>
              </a:ext>
            </a:extLst>
          </p:cNvPr>
          <p:cNvSpPr txBox="1"/>
          <p:nvPr/>
        </p:nvSpPr>
        <p:spPr>
          <a:xfrm>
            <a:off x="7061404" y="1749199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17320-1FED-9D19-B65B-82824F29D9F5}"/>
              </a:ext>
            </a:extLst>
          </p:cNvPr>
          <p:cNvSpPr txBox="1"/>
          <p:nvPr/>
        </p:nvSpPr>
        <p:spPr>
          <a:xfrm>
            <a:off x="4171679" y="236281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Digit</a:t>
            </a:r>
          </a:p>
        </p:txBody>
      </p:sp>
      <p:pic>
        <p:nvPicPr>
          <p:cNvPr id="29" name="Graphic 28" descr="Refresh outline">
            <a:extLst>
              <a:ext uri="{FF2B5EF4-FFF2-40B4-BE49-F238E27FC236}">
                <a16:creationId xmlns:a16="http://schemas.microsoft.com/office/drawing/2014/main" id="{41B9FCB8-9AA2-2677-4E4D-C97897870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95443" flipH="1">
            <a:off x="7341337" y="2171067"/>
            <a:ext cx="768285" cy="768285"/>
          </a:xfrm>
          <a:prstGeom prst="rect">
            <a:avLst/>
          </a:prstGeom>
        </p:spPr>
      </p:pic>
      <p:pic>
        <p:nvPicPr>
          <p:cNvPr id="30" name="Graphic 29" descr="Refresh outline">
            <a:extLst>
              <a:ext uri="{FF2B5EF4-FFF2-40B4-BE49-F238E27FC236}">
                <a16:creationId xmlns:a16="http://schemas.microsoft.com/office/drawing/2014/main" id="{58B71259-0F68-08CC-B380-2CBE915A1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95443" flipH="1">
            <a:off x="5568166" y="2118530"/>
            <a:ext cx="768285" cy="76828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2DB6E87-CA1E-BAF1-D411-71CA7525CB72}"/>
              </a:ext>
            </a:extLst>
          </p:cNvPr>
          <p:cNvSpPr/>
          <p:nvPr/>
        </p:nvSpPr>
        <p:spPr>
          <a:xfrm>
            <a:off x="5543659" y="2715698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C5267E-6B04-95A7-7712-844C13A31B29}"/>
              </a:ext>
            </a:extLst>
          </p:cNvPr>
          <p:cNvSpPr/>
          <p:nvPr/>
        </p:nvSpPr>
        <p:spPr>
          <a:xfrm>
            <a:off x="7283336" y="2718118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330188-12DF-2D98-CA1C-D12CCA7A33BC}"/>
              </a:ext>
            </a:extLst>
          </p:cNvPr>
          <p:cNvSpPr txBox="1"/>
          <p:nvPr/>
        </p:nvSpPr>
        <p:spPr>
          <a:xfrm>
            <a:off x="6370324" y="2382217"/>
            <a:ext cx="563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“.”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02E9F5-F520-9178-94F2-427145ECDF06}"/>
              </a:ext>
            </a:extLst>
          </p:cNvPr>
          <p:cNvCxnSpPr>
            <a:endCxn id="9" idx="2"/>
          </p:cNvCxnSpPr>
          <p:nvPr/>
        </p:nvCxnSpPr>
        <p:spPr>
          <a:xfrm flipV="1">
            <a:off x="2201091" y="2890158"/>
            <a:ext cx="1547948" cy="67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5621F2-4C72-BDC4-8BA6-A6215583A846}"/>
                  </a:ext>
                </a:extLst>
              </p:cNvPr>
              <p:cNvSpPr txBox="1"/>
              <p:nvPr/>
            </p:nvSpPr>
            <p:spPr>
              <a:xfrm>
                <a:off x="1824154" y="3264305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5621F2-4C72-BDC4-8BA6-A6215583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54" y="3264305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E3C2F23-8A08-1660-8286-2D03970579AB}"/>
              </a:ext>
            </a:extLst>
          </p:cNvPr>
          <p:cNvSpPr txBox="1"/>
          <p:nvPr/>
        </p:nvSpPr>
        <p:spPr>
          <a:xfrm>
            <a:off x="4981222" y="3176215"/>
            <a:ext cx="15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 Literal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76768-1D9F-FFFC-BC7F-ADA56A2E8518}"/>
              </a:ext>
            </a:extLst>
          </p:cNvPr>
          <p:cNvSpPr txBox="1"/>
          <p:nvPr/>
        </p:nvSpPr>
        <p:spPr>
          <a:xfrm>
            <a:off x="7283336" y="3167390"/>
            <a:ext cx="188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Float Literal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B0857A-9115-81A4-D075-C98ECFE90C2B}"/>
              </a:ext>
            </a:extLst>
          </p:cNvPr>
          <p:cNvSpPr txBox="1"/>
          <p:nvPr/>
        </p:nvSpPr>
        <p:spPr>
          <a:xfrm>
            <a:off x="838200" y="4387298"/>
            <a:ext cx="10184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Now, by combining this path, every path has a unique</a:t>
            </a:r>
            <a:br>
              <a:rPr lang="en-US" sz="3600" dirty="0"/>
            </a:br>
            <a:r>
              <a:rPr lang="en-US" sz="3600" dirty="0"/>
              <a:t>start, thus no longer non-deterministic</a:t>
            </a:r>
          </a:p>
        </p:txBody>
      </p:sp>
    </p:spTree>
    <p:extLst>
      <p:ext uri="{BB962C8B-B14F-4D97-AF65-F5344CB8AC3E}">
        <p14:creationId xmlns:p14="http://schemas.microsoft.com/office/powerpoint/2010/main" val="54235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Apply a similar principal for reserved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path that starts with “Alphabetic” branch off if the reserved word is encountered.</a:t>
            </a:r>
          </a:p>
          <a:p>
            <a:r>
              <a:rPr lang="en-US" dirty="0"/>
              <a:t>Branch can rejoin “identifier” if more letters arrive</a:t>
            </a:r>
          </a:p>
          <a:p>
            <a:r>
              <a:rPr lang="en-US" dirty="0"/>
              <a:t>Simplified 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DD9BA3-1514-EEB6-951A-8CB5C3CEA066}"/>
              </a:ext>
            </a:extLst>
          </p:cNvPr>
          <p:cNvSpPr/>
          <p:nvPr/>
        </p:nvSpPr>
        <p:spPr>
          <a:xfrm>
            <a:off x="3925387" y="4748350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7C3620-C241-7021-46D5-6118316E63A0}"/>
              </a:ext>
            </a:extLst>
          </p:cNvPr>
          <p:cNvSpPr/>
          <p:nvPr/>
        </p:nvSpPr>
        <p:spPr>
          <a:xfrm>
            <a:off x="5664925" y="4748350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12CFA0-81C2-6855-9792-C5703B67662B}"/>
              </a:ext>
            </a:extLst>
          </p:cNvPr>
          <p:cNvSpPr/>
          <p:nvPr/>
        </p:nvSpPr>
        <p:spPr>
          <a:xfrm>
            <a:off x="7404463" y="4748350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5BA7F4-FCDA-AF91-73EC-056A0868C6DE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4389119" y="4980216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BF9983-F4A2-4CD4-0AD8-EEDD6B1645E8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128657" y="4980216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1858D3E-6F5D-6B19-146C-278A45593CA9}"/>
              </a:ext>
            </a:extLst>
          </p:cNvPr>
          <p:cNvSpPr/>
          <p:nvPr/>
        </p:nvSpPr>
        <p:spPr>
          <a:xfrm>
            <a:off x="5720007" y="4805756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A8619A-A874-0215-42D3-DA8D39798911}"/>
              </a:ext>
            </a:extLst>
          </p:cNvPr>
          <p:cNvSpPr/>
          <p:nvPr/>
        </p:nvSpPr>
        <p:spPr>
          <a:xfrm>
            <a:off x="7459684" y="4808176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6DA013-DDD5-1DA6-D874-1F3B61F3893F}"/>
              </a:ext>
            </a:extLst>
          </p:cNvPr>
          <p:cNvSpPr/>
          <p:nvPr/>
        </p:nvSpPr>
        <p:spPr>
          <a:xfrm>
            <a:off x="3985476" y="4805756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1865A-05EC-CC07-4F73-64CA4D6FC378}"/>
              </a:ext>
            </a:extLst>
          </p:cNvPr>
          <p:cNvSpPr txBox="1"/>
          <p:nvPr/>
        </p:nvSpPr>
        <p:spPr>
          <a:xfrm>
            <a:off x="3973221" y="521208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7B4A1A-6E9B-93E4-F2DA-B5EC13A6918B}"/>
              </a:ext>
            </a:extLst>
          </p:cNvPr>
          <p:cNvSpPr txBox="1"/>
          <p:nvPr/>
        </p:nvSpPr>
        <p:spPr>
          <a:xfrm>
            <a:off x="5704130" y="521208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8AA949-00BF-AEA4-5287-1C127A983B2C}"/>
              </a:ext>
            </a:extLst>
          </p:cNvPr>
          <p:cNvSpPr txBox="1"/>
          <p:nvPr/>
        </p:nvSpPr>
        <p:spPr>
          <a:xfrm>
            <a:off x="7459684" y="520900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577E53-A3B0-C716-C01A-248BF62BAC1D}"/>
              </a:ext>
            </a:extLst>
          </p:cNvPr>
          <p:cNvSpPr/>
          <p:nvPr/>
        </p:nvSpPr>
        <p:spPr>
          <a:xfrm>
            <a:off x="6505303" y="3632775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2CA9E5-3C1D-79BA-708D-552C2F9C8496}"/>
              </a:ext>
            </a:extLst>
          </p:cNvPr>
          <p:cNvSpPr/>
          <p:nvPr/>
        </p:nvSpPr>
        <p:spPr>
          <a:xfrm>
            <a:off x="6560524" y="3692601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F317EC-5055-F248-0707-9494F7EAC528}"/>
              </a:ext>
            </a:extLst>
          </p:cNvPr>
          <p:cNvCxnSpPr>
            <a:cxnSpLocks/>
            <a:stCxn id="10" idx="7"/>
            <a:endCxn id="21" idx="3"/>
          </p:cNvCxnSpPr>
          <p:nvPr/>
        </p:nvCxnSpPr>
        <p:spPr>
          <a:xfrm flipV="1">
            <a:off x="6060745" y="4028595"/>
            <a:ext cx="512470" cy="78766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67B5ABB-AAE7-8DB9-6BC9-66868649E1BF}"/>
              </a:ext>
            </a:extLst>
          </p:cNvPr>
          <p:cNvSpPr txBox="1"/>
          <p:nvPr/>
        </p:nvSpPr>
        <p:spPr>
          <a:xfrm>
            <a:off x="3034674" y="448674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F71D22-6300-9966-B66D-20217BDAAD55}"/>
              </a:ext>
            </a:extLst>
          </p:cNvPr>
          <p:cNvCxnSpPr/>
          <p:nvPr/>
        </p:nvCxnSpPr>
        <p:spPr>
          <a:xfrm>
            <a:off x="2633532" y="4980216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1E51D50-55E1-0317-D59F-FE1A633F0E76}"/>
              </a:ext>
            </a:extLst>
          </p:cNvPr>
          <p:cNvSpPr txBox="1"/>
          <p:nvPr/>
        </p:nvSpPr>
        <p:spPr>
          <a:xfrm>
            <a:off x="4839327" y="44867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3C35CA-C733-F1FD-9AE1-050FF1CC6372}"/>
              </a:ext>
            </a:extLst>
          </p:cNvPr>
          <p:cNvSpPr txBox="1"/>
          <p:nvPr/>
        </p:nvSpPr>
        <p:spPr>
          <a:xfrm>
            <a:off x="5923818" y="395345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D2BE59-DB1C-5FF7-670F-5F38B8C18EA5}"/>
              </a:ext>
            </a:extLst>
          </p:cNvPr>
          <p:cNvCxnSpPr>
            <a:cxnSpLocks/>
          </p:cNvCxnSpPr>
          <p:nvPr/>
        </p:nvCxnSpPr>
        <p:spPr>
          <a:xfrm>
            <a:off x="6947214" y="4041978"/>
            <a:ext cx="512470" cy="78766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E7DA9BF-5B0A-D8BE-EE84-B97D30D177BA}"/>
              </a:ext>
            </a:extLst>
          </p:cNvPr>
          <p:cNvSpPr txBox="1"/>
          <p:nvPr/>
        </p:nvSpPr>
        <p:spPr>
          <a:xfrm>
            <a:off x="6174002" y="4653082"/>
            <a:ext cx="123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Alpha \ ‘r’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D92950-A22B-E453-F477-360637D77246}"/>
              </a:ext>
            </a:extLst>
          </p:cNvPr>
          <p:cNvSpPr txBox="1"/>
          <p:nvPr/>
        </p:nvSpPr>
        <p:spPr>
          <a:xfrm>
            <a:off x="7014669" y="3845240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Alpha</a:t>
            </a:r>
          </a:p>
        </p:txBody>
      </p:sp>
      <p:pic>
        <p:nvPicPr>
          <p:cNvPr id="33" name="Graphic 32" descr="Refresh outline">
            <a:extLst>
              <a:ext uri="{FF2B5EF4-FFF2-40B4-BE49-F238E27FC236}">
                <a16:creationId xmlns:a16="http://schemas.microsoft.com/office/drawing/2014/main" id="{6D567FAA-E95F-D1EE-D57A-33D77958C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95443" flipH="1">
            <a:off x="7512317" y="4241970"/>
            <a:ext cx="768285" cy="7682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9AA0F33-A4DE-8AC4-32D3-73BEAAF4DE32}"/>
              </a:ext>
            </a:extLst>
          </p:cNvPr>
          <p:cNvSpPr txBox="1"/>
          <p:nvPr/>
        </p:nvSpPr>
        <p:spPr>
          <a:xfrm>
            <a:off x="8232896" y="4245845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Alpha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4C91B4-855A-6B18-3233-A29E3B25E378}"/>
              </a:ext>
            </a:extLst>
          </p:cNvPr>
          <p:cNvCxnSpPr>
            <a:cxnSpLocks/>
          </p:cNvCxnSpPr>
          <p:nvPr/>
        </p:nvCxnSpPr>
        <p:spPr>
          <a:xfrm>
            <a:off x="4359346" y="5102454"/>
            <a:ext cx="401893" cy="82657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A5074A-F963-1623-478A-48CFA9892407}"/>
              </a:ext>
            </a:extLst>
          </p:cNvPr>
          <p:cNvCxnSpPr>
            <a:cxnSpLocks/>
          </p:cNvCxnSpPr>
          <p:nvPr/>
        </p:nvCxnSpPr>
        <p:spPr>
          <a:xfrm>
            <a:off x="6094142" y="5086696"/>
            <a:ext cx="401893" cy="82657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435F85F-D203-843E-22A5-30D2DA652229}"/>
              </a:ext>
            </a:extLst>
          </p:cNvPr>
          <p:cNvSpPr txBox="1"/>
          <p:nvPr/>
        </p:nvSpPr>
        <p:spPr>
          <a:xfrm>
            <a:off x="4649121" y="534672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90A9C0-6B61-95FD-9CC7-3124536D89C1}"/>
              </a:ext>
            </a:extLst>
          </p:cNvPr>
          <p:cNvSpPr txBox="1"/>
          <p:nvPr/>
        </p:nvSpPr>
        <p:spPr>
          <a:xfrm>
            <a:off x="6354430" y="53167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B9D93E-1486-9829-BF1F-E2C54CBA7885}"/>
              </a:ext>
            </a:extLst>
          </p:cNvPr>
          <p:cNvCxnSpPr>
            <a:cxnSpLocks/>
          </p:cNvCxnSpPr>
          <p:nvPr/>
        </p:nvCxnSpPr>
        <p:spPr>
          <a:xfrm>
            <a:off x="4761239" y="5913268"/>
            <a:ext cx="236455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6DBE0B-36AC-3C33-3C2E-F61BBE0002F6}"/>
              </a:ext>
            </a:extLst>
          </p:cNvPr>
          <p:cNvCxnSpPr>
            <a:cxnSpLocks/>
          </p:cNvCxnSpPr>
          <p:nvPr/>
        </p:nvCxnSpPr>
        <p:spPr>
          <a:xfrm flipV="1">
            <a:off x="7106031" y="5122205"/>
            <a:ext cx="401893" cy="82657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C370CDE-29EF-E24A-605D-C6F5B7EBB111}"/>
              </a:ext>
            </a:extLst>
          </p:cNvPr>
          <p:cNvSpPr txBox="1"/>
          <p:nvPr/>
        </p:nvSpPr>
        <p:spPr>
          <a:xfrm>
            <a:off x="6233518" y="3282048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Token</a:t>
            </a:r>
          </a:p>
        </p:txBody>
      </p:sp>
    </p:spTree>
    <p:extLst>
      <p:ext uri="{BB962C8B-B14F-4D97-AF65-F5344CB8AC3E}">
        <p14:creationId xmlns:p14="http://schemas.microsoft.com/office/powerpoint/2010/main" val="39697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Non-deterministic </a:t>
            </a:r>
            <a:r>
              <a:rPr lang="en-US" dirty="0" err="1"/>
              <a:t>unop</a:t>
            </a:r>
            <a:r>
              <a:rPr lang="en-US" dirty="0"/>
              <a:t> vs </a:t>
            </a:r>
            <a:r>
              <a:rPr lang="en-US" dirty="0" err="1"/>
              <a:t>binop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Recall: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unop</a:t>
            </a:r>
            <a:r>
              <a:rPr lang="en-US" sz="3600" dirty="0"/>
              <a:t> and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binop</a:t>
            </a:r>
            <a:r>
              <a:rPr lang="en-US" sz="3600" dirty="0"/>
              <a:t> have a common operator</a:t>
            </a:r>
          </a:p>
          <a:p>
            <a:r>
              <a:rPr lang="en-US" sz="3600" dirty="0"/>
              <a:t>Which one was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7045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Non-deterministic </a:t>
            </a:r>
            <a:r>
              <a:rPr lang="en-US" dirty="0" err="1"/>
              <a:t>unop</a:t>
            </a:r>
            <a:r>
              <a:rPr lang="en-US" dirty="0"/>
              <a:t> vs </a:t>
            </a:r>
            <a:r>
              <a:rPr lang="en-US" dirty="0" err="1"/>
              <a:t>binop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Recall: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unop</a:t>
            </a:r>
            <a:r>
              <a:rPr lang="en-US" sz="3600" dirty="0"/>
              <a:t> and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binop</a:t>
            </a:r>
            <a:r>
              <a:rPr lang="en-US" sz="3600" dirty="0"/>
              <a:t> have a common operator</a:t>
            </a:r>
          </a:p>
          <a:p>
            <a:r>
              <a:rPr lang="en-US" sz="3600" dirty="0"/>
              <a:t>For the </a:t>
            </a:r>
            <a:r>
              <a:rPr lang="en-US" sz="3600" dirty="0" err="1"/>
              <a:t>Lexer</a:t>
            </a:r>
            <a:r>
              <a:rPr lang="en-US" sz="3600" dirty="0"/>
              <a:t>, there is no deterministic way to find out (without making </a:t>
            </a:r>
            <a:r>
              <a:rPr lang="en-US" sz="3600" dirty="0" err="1"/>
              <a:t>Lexing</a:t>
            </a:r>
            <a:r>
              <a:rPr lang="en-US" sz="3600" dirty="0"/>
              <a:t> become Parsing):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8915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Non-deterministic </a:t>
            </a:r>
            <a:r>
              <a:rPr lang="en-US" dirty="0" err="1"/>
              <a:t>unop</a:t>
            </a:r>
            <a:r>
              <a:rPr lang="en-US" dirty="0"/>
              <a:t> vs </a:t>
            </a:r>
            <a:r>
              <a:rPr lang="en-US" dirty="0" err="1"/>
              <a:t>binop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Recall: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unop</a:t>
            </a:r>
            <a:r>
              <a:rPr lang="en-US" sz="3600" dirty="0"/>
              <a:t> and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binop</a:t>
            </a:r>
            <a:r>
              <a:rPr lang="en-US" sz="3600" dirty="0"/>
              <a:t> have a common operator</a:t>
            </a:r>
          </a:p>
          <a:p>
            <a:r>
              <a:rPr lang="en-US" sz="3600" dirty="0"/>
              <a:t>For the </a:t>
            </a:r>
            <a:r>
              <a:rPr lang="en-US" sz="3600" dirty="0" err="1"/>
              <a:t>Lexer</a:t>
            </a:r>
            <a:r>
              <a:rPr lang="en-US" sz="3600" dirty="0"/>
              <a:t>, there is no deterministic way to find out (without making </a:t>
            </a:r>
            <a:r>
              <a:rPr lang="en-US" sz="3600" dirty="0" err="1"/>
              <a:t>Lexing</a:t>
            </a:r>
            <a:r>
              <a:rPr lang="en-US" sz="3600" dirty="0"/>
              <a:t> become Parsing):</a:t>
            </a:r>
          </a:p>
          <a:p>
            <a:endParaRPr lang="en-US" sz="3600" dirty="0"/>
          </a:p>
          <a:p>
            <a:r>
              <a:rPr lang="en-US" sz="3600" dirty="0" err="1"/>
              <a:t>Unop</a:t>
            </a:r>
            <a:r>
              <a:rPr lang="en-US" sz="3600" dirty="0"/>
              <a:t>: { !, - }</a:t>
            </a:r>
          </a:p>
          <a:p>
            <a:r>
              <a:rPr lang="en-US" sz="3600" dirty="0" err="1"/>
              <a:t>Binop</a:t>
            </a:r>
            <a:r>
              <a:rPr lang="en-US" sz="3600" dirty="0"/>
              <a:t>: { -, +, *, /, &amp;&amp;, ||, …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71543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Non-deterministic </a:t>
            </a:r>
            <a:r>
              <a:rPr lang="en-US" dirty="0" err="1"/>
              <a:t>unop</a:t>
            </a:r>
            <a:r>
              <a:rPr lang="en-US" dirty="0"/>
              <a:t> vs </a:t>
            </a:r>
            <a:r>
              <a:rPr lang="en-US" dirty="0" err="1"/>
              <a:t>binop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Unop</a:t>
            </a:r>
            <a:r>
              <a:rPr lang="en-US" sz="3600" dirty="0"/>
              <a:t>: { !, - }</a:t>
            </a:r>
          </a:p>
          <a:p>
            <a:r>
              <a:rPr lang="en-US" sz="3600" dirty="0" err="1"/>
              <a:t>Binop</a:t>
            </a:r>
            <a:r>
              <a:rPr lang="en-US" sz="3600" dirty="0"/>
              <a:t>: { -, +, *, /, &amp;&amp;, ||, … }</a:t>
            </a:r>
          </a:p>
          <a:p>
            <a:endParaRPr lang="en-US" sz="3600" dirty="0"/>
          </a:p>
          <a:p>
            <a:r>
              <a:rPr lang="en-US" sz="3600" dirty="0"/>
              <a:t>Thus, these </a:t>
            </a:r>
            <a:r>
              <a:rPr lang="en-US" sz="3600" dirty="0" err="1"/>
              <a:t>Lexer</a:t>
            </a:r>
            <a:r>
              <a:rPr lang="en-US" sz="3600" dirty="0"/>
              <a:t> non-terminals (and Parser terminals) should be combined into a single “Operator” Token</a:t>
            </a:r>
          </a:p>
          <a:p>
            <a:r>
              <a:rPr lang="en-US" sz="3600" dirty="0"/>
              <a:t>Operator: { !, -, +, *, /, …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1807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Otherwise…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4329"/>
            <a:ext cx="10515600" cy="862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Not scannable!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44B01-DCD3-F32E-6CBB-CE3FBFED58B3}"/>
              </a:ext>
            </a:extLst>
          </p:cNvPr>
          <p:cNvSpPr/>
          <p:nvPr/>
        </p:nvSpPr>
        <p:spPr>
          <a:xfrm>
            <a:off x="5401490" y="2815046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22C0AC-A28E-4B8C-3ECD-4BF9152029E5}"/>
              </a:ext>
            </a:extLst>
          </p:cNvPr>
          <p:cNvSpPr/>
          <p:nvPr/>
        </p:nvSpPr>
        <p:spPr>
          <a:xfrm>
            <a:off x="7141028" y="2815046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82F68A-C6DA-C0E2-D241-F2DC7BB17256}"/>
              </a:ext>
            </a:extLst>
          </p:cNvPr>
          <p:cNvSpPr/>
          <p:nvPr/>
        </p:nvSpPr>
        <p:spPr>
          <a:xfrm>
            <a:off x="5401490" y="4234543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4C3F28-D665-2856-5CA6-61381EAF12BF}"/>
              </a:ext>
            </a:extLst>
          </p:cNvPr>
          <p:cNvSpPr/>
          <p:nvPr/>
        </p:nvSpPr>
        <p:spPr>
          <a:xfrm>
            <a:off x="7141028" y="4234543"/>
            <a:ext cx="463732" cy="463732"/>
          </a:xfrm>
          <a:prstGeom prst="ellipse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BDFC25-9E02-D7F5-D069-69C8B4BA7692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5865222" y="3046912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C3C958-0792-953B-6BDC-043AAFA274C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5865222" y="4466409"/>
            <a:ext cx="12758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FA2735-7B6A-1A94-F6CC-97A31137616F}"/>
              </a:ext>
            </a:extLst>
          </p:cNvPr>
          <p:cNvSpPr txBox="1"/>
          <p:nvPr/>
        </p:nvSpPr>
        <p:spPr>
          <a:xfrm>
            <a:off x="6245682" y="4018626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‘-’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4D586-4F24-C1CA-CB03-E006E9322F1E}"/>
              </a:ext>
            </a:extLst>
          </p:cNvPr>
          <p:cNvSpPr txBox="1"/>
          <p:nvPr/>
        </p:nvSpPr>
        <p:spPr>
          <a:xfrm>
            <a:off x="7413170" y="2230981"/>
            <a:ext cx="2797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Unary Operator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D32A7D-F1E6-CD24-0EE0-A668DC836C24}"/>
              </a:ext>
            </a:extLst>
          </p:cNvPr>
          <p:cNvSpPr/>
          <p:nvPr/>
        </p:nvSpPr>
        <p:spPr>
          <a:xfrm>
            <a:off x="7196110" y="4289764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A9E78D-E229-D309-09E5-F8B0C1CF9C50}"/>
              </a:ext>
            </a:extLst>
          </p:cNvPr>
          <p:cNvCxnSpPr>
            <a:endCxn id="9" idx="2"/>
          </p:cNvCxnSpPr>
          <p:nvPr/>
        </p:nvCxnSpPr>
        <p:spPr>
          <a:xfrm flipV="1">
            <a:off x="3853542" y="3046912"/>
            <a:ext cx="1547948" cy="67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D326D0-FA62-015D-A14D-AF76CF09E137}"/>
              </a:ext>
            </a:extLst>
          </p:cNvPr>
          <p:cNvCxnSpPr>
            <a:cxnSpLocks/>
          </p:cNvCxnSpPr>
          <p:nvPr/>
        </p:nvCxnSpPr>
        <p:spPr>
          <a:xfrm>
            <a:off x="3853542" y="3790406"/>
            <a:ext cx="1547948" cy="67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CE9CD-41B2-F666-D2D8-96D7B2673258}"/>
                  </a:ext>
                </a:extLst>
              </p:cNvPr>
              <p:cNvSpPr txBox="1"/>
              <p:nvPr/>
            </p:nvSpPr>
            <p:spPr>
              <a:xfrm>
                <a:off x="3476605" y="3421059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CE9CD-41B2-F666-D2D8-96D7B2673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05" y="3421059"/>
                <a:ext cx="47820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74E61907-217C-FD16-06A0-70A77951FB0D}"/>
              </a:ext>
            </a:extLst>
          </p:cNvPr>
          <p:cNvSpPr/>
          <p:nvPr/>
        </p:nvSpPr>
        <p:spPr>
          <a:xfrm>
            <a:off x="7196110" y="2870267"/>
            <a:ext cx="353289" cy="353289"/>
          </a:xfrm>
          <a:prstGeom prst="ellipse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FABB0A-F9AD-3433-CB19-C2A2D80F32C2}"/>
              </a:ext>
            </a:extLst>
          </p:cNvPr>
          <p:cNvSpPr txBox="1"/>
          <p:nvPr/>
        </p:nvSpPr>
        <p:spPr>
          <a:xfrm>
            <a:off x="7372754" y="3726239"/>
            <a:ext cx="2852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Binary Operator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C8FF8F-4B40-C8DC-66B6-A40862746B3C}"/>
              </a:ext>
            </a:extLst>
          </p:cNvPr>
          <p:cNvSpPr txBox="1"/>
          <p:nvPr/>
        </p:nvSpPr>
        <p:spPr>
          <a:xfrm>
            <a:off x="6245682" y="260836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‘-’</a:t>
            </a:r>
          </a:p>
        </p:txBody>
      </p:sp>
    </p:spTree>
    <p:extLst>
      <p:ext uri="{BB962C8B-B14F-4D97-AF65-F5344CB8AC3E}">
        <p14:creationId xmlns:p14="http://schemas.microsoft.com/office/powerpoint/2010/main" val="414235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Non-determinism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Too computationally expensive</a:t>
            </a:r>
          </a:p>
          <a:p>
            <a:r>
              <a:rPr lang="en-US" sz="3600" dirty="0"/>
              <a:t>Great in theory, but we need to implement this</a:t>
            </a:r>
          </a:p>
          <a:p>
            <a:endParaRPr lang="en-US" sz="3600" dirty="0"/>
          </a:p>
          <a:p>
            <a:r>
              <a:rPr lang="en-US" sz="3600" dirty="0"/>
              <a:t>Useful when deriving the DFA though!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5402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 second look at NFAs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How can we go from an NFA to a DFA?</a:t>
            </a:r>
          </a:p>
          <a:p>
            <a:r>
              <a:rPr lang="en-US" sz="3600" dirty="0"/>
              <a:t>Any tricky details?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7757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EBNF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0060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Nullable(A)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…</a:t>
                </a:r>
              </a:p>
              <a:p>
                <a:r>
                  <a:rPr lang="en-US" dirty="0"/>
                  <a:t>Starters(A)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…</a:t>
                </a:r>
              </a:p>
              <a:p>
                <a:r>
                  <a:rPr lang="en-US" dirty="0"/>
                  <a:t>Followers(A)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7590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Nullable(A)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A may result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Starters(A)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…</a:t>
                </a:r>
              </a:p>
              <a:p>
                <a:r>
                  <a:rPr lang="en-US" dirty="0"/>
                  <a:t>Followers(A)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419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Nullable(A)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A may result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Starters(A)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The set of terminals that indicate the current symbol may be A, and must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if Nullable(A)</a:t>
                </a:r>
              </a:p>
              <a:p>
                <a:endParaRPr lang="en-US" dirty="0"/>
              </a:p>
              <a:p>
                <a:r>
                  <a:rPr lang="en-US" dirty="0"/>
                  <a:t>Followers(A)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88398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Nullable(A)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A may result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Starters(A)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The set of terminals that indicate the current symbol may be A, and must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if Nullable(A)</a:t>
                </a:r>
              </a:p>
              <a:p>
                <a:endParaRPr lang="en-US" dirty="0"/>
              </a:p>
              <a:p>
                <a:r>
                  <a:rPr lang="en-US" dirty="0"/>
                  <a:t>Followers(A)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The set of terminals that follow A </a:t>
                </a:r>
                <a:r>
                  <a:rPr lang="en-US" b="1" dirty="0"/>
                  <a:t>after</a:t>
                </a:r>
                <a:r>
                  <a:rPr lang="en-US" dirty="0"/>
                  <a:t> A is parsed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0504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To derive these, two new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latin typeface="Cambria Math" panose="02040503050406030204" pitchFamily="18" charset="0"/>
                  </a:rPr>
                  <a:t>For the sets S and T:</a:t>
                </a:r>
                <a:endParaRPr lang="en-US" sz="36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d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eqAr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</m:m>
                  </m:oMath>
                </a14:m>
                <a:endParaRPr lang="en-US" sz="3600" dirty="0"/>
              </a:p>
              <a:p>
                <a:r>
                  <a:rPr lang="en-US" sz="3600" dirty="0"/>
                  <a:t>Not to be confused with exclusive-or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8952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To derive these, two new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For the sets S and T:</a:t>
                </a:r>
                <a:endParaRPr lang="en-US" sz="3600" b="0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3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sz="3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3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eqArr>
                      </m:e>
                    </m:d>
                    <m:r>
                      <a:rPr lang="en-US" sz="3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36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mr>
                    </m:m>
                  </m:oMath>
                </a14:m>
                <a:endParaRPr lang="en-US" sz="36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</a:rPr>
                  <a:t>Not to be confused with exclusive-or</a:t>
                </a:r>
              </a:p>
              <a:p>
                <a:r>
                  <a:rPr lang="en-US" sz="3600" b="0" dirty="0"/>
                  <a:t>If A can derive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 b="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dirty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Note, this definition looks at all possible</a:t>
                </a:r>
                <a:br>
                  <a:rPr lang="en-US" sz="3600" dirty="0"/>
                </a:br>
                <a:r>
                  <a:rPr lang="en-US" sz="3600" dirty="0"/>
                  <a:t>derivations while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600" dirty="0"/>
                  <a:t> does not.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7245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Start off with the easy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Shorthand, say N(A)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Nullable(A)</a:t>
                </a:r>
              </a:p>
              <a:p>
                <a:endParaRPr lang="en-US" dirty="0"/>
              </a:p>
              <a:p>
                <a:r>
                  <a:rPr lang="en-US" dirty="0"/>
                  <a:t>Nullable(A)=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</m:e>
                        </m:eqAr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82292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Nullable Inductive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for induction (to determine “eventually can derive”)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3028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Jan Prins,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FE352CE-A5D7-2A81-2F10-A1BC8F63BB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843282"/>
                  </p:ext>
                </p:extLst>
              </p:nvPr>
            </p:nvGraphicFramePr>
            <p:xfrm>
              <a:off x="838200" y="2292531"/>
              <a:ext cx="10515600" cy="372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7937">
                      <a:extLst>
                        <a:ext uri="{9D8B030D-6E8A-4147-A177-3AD203B41FA5}">
                          <a16:colId xmlns:a16="http://schemas.microsoft.com/office/drawing/2014/main" val="3785273683"/>
                        </a:ext>
                      </a:extLst>
                    </a:gridCol>
                    <a:gridCol w="6337663">
                      <a:extLst>
                        <a:ext uri="{9D8B030D-6E8A-4147-A177-3AD203B41FA5}">
                          <a16:colId xmlns:a16="http://schemas.microsoft.com/office/drawing/2014/main" val="886189798"/>
                        </a:ext>
                      </a:extLst>
                    </a:gridCol>
                  </a:tblGrid>
                  <a:tr h="531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Observed Sequence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26797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Nullable(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470283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2000" dirty="0"/>
                            <a:t>, where t is terminal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Nullable(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694035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2000" dirty="0"/>
                            <a:t>, where A is non-terminal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Nullable(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Nullable(A)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269924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Nullable(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Nullable(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2000" dirty="0"/>
                            <a:t> …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2000" dirty="0"/>
                            <a:t> Nullable(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3366368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…|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Nullable(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Nullable(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sz="2000" dirty="0"/>
                            <a:t> … ∨ Nullable(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12502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6.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Nullable(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628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FE352CE-A5D7-2A81-2F10-A1BC8F63BB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843282"/>
                  </p:ext>
                </p:extLst>
              </p:nvPr>
            </p:nvGraphicFramePr>
            <p:xfrm>
              <a:off x="838200" y="2292531"/>
              <a:ext cx="10515600" cy="372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7937">
                      <a:extLst>
                        <a:ext uri="{9D8B030D-6E8A-4147-A177-3AD203B41FA5}">
                          <a16:colId xmlns:a16="http://schemas.microsoft.com/office/drawing/2014/main" val="3785273683"/>
                        </a:ext>
                      </a:extLst>
                    </a:gridCol>
                    <a:gridCol w="6337663">
                      <a:extLst>
                        <a:ext uri="{9D8B030D-6E8A-4147-A177-3AD203B41FA5}">
                          <a16:colId xmlns:a16="http://schemas.microsoft.com/office/drawing/2014/main" val="886189798"/>
                        </a:ext>
                      </a:extLst>
                    </a:gridCol>
                  </a:tblGrid>
                  <a:tr h="531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Observed Sequence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26797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104545" r="-152187" b="-4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58" t="-104545" r="-385" b="-4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70283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206897" r="-15218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58" t="-206897" r="-385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694035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306897" r="-15218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58" t="-306897" r="-385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269924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406897" r="-15218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58" t="-406897" r="-38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66368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501136" r="-152187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58" t="-501136" r="-385" b="-1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12502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608046" r="-152187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58" t="-608046" r="-385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66283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779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Is Nullable(S)?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S ::= A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sz="3600" dirty="0"/>
                  <a:t>A ::= BDA |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sz="3600" dirty="0"/>
                  <a:t>B ::= D |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3600" dirty="0"/>
                  <a:t>D ::=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3600" dirty="0"/>
                  <a:t>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0527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First, Initialize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 :=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dirty="0"/>
                  <a:t>-closure(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S= highlighted regions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C4A5A7-385D-D8B6-B02C-F36FA558B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5107"/>
            <a:ext cx="5181600" cy="43123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85E101-A8BB-444F-6C31-9D7B49EDC37E}"/>
              </a:ext>
            </a:extLst>
          </p:cNvPr>
          <p:cNvSpPr/>
          <p:nvPr/>
        </p:nvSpPr>
        <p:spPr>
          <a:xfrm>
            <a:off x="7635240" y="1760882"/>
            <a:ext cx="450669" cy="4396597"/>
          </a:xfrm>
          <a:prstGeom prst="roundRect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2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The hard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sz="2800" dirty="0"/>
                  <a:t>S ::= A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2509" y="1825625"/>
            <a:ext cx="7611291" cy="4351338"/>
          </a:xfrm>
        </p:spPr>
        <p:txBody>
          <a:bodyPr/>
          <a:lstStyle/>
          <a:p>
            <a:r>
              <a:rPr lang="en-US" dirty="0"/>
              <a:t>D is nullable</a:t>
            </a:r>
          </a:p>
          <a:p>
            <a:r>
              <a:rPr lang="en-US" dirty="0"/>
              <a:t>B can derive D, which is nullable</a:t>
            </a:r>
          </a:p>
          <a:p>
            <a:r>
              <a:rPr lang="en-US" dirty="0"/>
              <a:t>A can derive BDA, and BD are nullable</a:t>
            </a:r>
          </a:p>
          <a:p>
            <a:r>
              <a:rPr lang="en-US" dirty="0"/>
              <a:t>Oh, A is recursive</a:t>
            </a:r>
          </a:p>
          <a:p>
            <a:r>
              <a:rPr lang="en-US" dirty="0"/>
              <a:t>A will eventually have ‘a’</a:t>
            </a:r>
          </a:p>
          <a:p>
            <a:r>
              <a:rPr lang="en-US" dirty="0"/>
              <a:t>Thus Nullable(S)=false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3582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The easy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sz="2800" dirty="0"/>
                  <a:t>S ::= A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742509" y="1825625"/>
                <a:ext cx="76112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Well there is a $ right there, so from Rule 4: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Nullable(A)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dirty="0"/>
                  <a:t>) = Nullable(A)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false</a:t>
                </a:r>
              </a:p>
              <a:p>
                <a:endParaRPr lang="en-US" dirty="0"/>
              </a:p>
              <a:p>
                <a:r>
                  <a:rPr lang="en-US" dirty="0"/>
                  <a:t>False!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42509" y="1825625"/>
                <a:ext cx="7611291" cy="4351338"/>
              </a:xfrm>
              <a:blipFill>
                <a:blip r:embed="rId3"/>
                <a:stretch>
                  <a:fillRect l="-168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28243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The normal way (Remove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sz="2800" dirty="0"/>
                  <a:t>S ::= A</a:t>
                </a: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742509" y="1825625"/>
                <a:ext cx="76112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Nullable(A) = Nullable(BDA)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Nullable(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Nullable(A) = Nullable(BDA)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false</a:t>
                </a:r>
              </a:p>
              <a:p>
                <a:r>
                  <a:rPr lang="en-US" dirty="0"/>
                  <a:t>Nullable(A) =</a:t>
                </a:r>
                <a:br>
                  <a:rPr lang="en-US" dirty="0"/>
                </a:br>
                <a:r>
                  <a:rPr lang="en-US" dirty="0"/>
                  <a:t>	Nullable(B)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Nullable(D)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Nullable(A)</a:t>
                </a:r>
              </a:p>
              <a:p>
                <a:r>
                  <a:rPr lang="en-US" dirty="0"/>
                  <a:t>Nullable(A) = true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true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Nullable(A)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42509" y="1825625"/>
                <a:ext cx="7611291" cy="4351338"/>
              </a:xfrm>
              <a:blipFill>
                <a:blip r:embed="rId3"/>
                <a:stretch>
                  <a:fillRect l="-144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17712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The normal way (Remove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sz="2800" dirty="0"/>
                  <a:t>S ::= A</a:t>
                </a: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742509" y="1825625"/>
                <a:ext cx="761129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Nullable(A) = Nullable(BDA)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Nullable(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Nullable(A) = Nullable(BDA)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false</a:t>
                </a:r>
              </a:p>
              <a:p>
                <a:r>
                  <a:rPr lang="en-US" dirty="0"/>
                  <a:t>Nullable(A) =</a:t>
                </a:r>
                <a:br>
                  <a:rPr lang="en-US" dirty="0"/>
                </a:br>
                <a:r>
                  <a:rPr lang="en-US" dirty="0"/>
                  <a:t>	Nullable(B)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Nullable(D)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Nullable(A)</a:t>
                </a:r>
              </a:p>
              <a:p>
                <a:r>
                  <a:rPr lang="en-US" dirty="0"/>
                  <a:t>Nullable(A) = true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true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Nullable(A)</a:t>
                </a:r>
              </a:p>
              <a:p>
                <a:r>
                  <a:rPr lang="en-US" dirty="0"/>
                  <a:t>Break down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(A)=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BDA|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until at some fixed point, no more induction: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(A)=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 = false</a:t>
                </a:r>
              </a:p>
              <a:p>
                <a:r>
                  <a:rPr lang="en-US" dirty="0"/>
                  <a:t>Thus: true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true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false = </a:t>
                </a:r>
                <a:r>
                  <a:rPr lang="en-US" b="1" dirty="0">
                    <a:solidFill>
                      <a:srgbClr val="C00000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42509" y="1825625"/>
                <a:ext cx="7611291" cy="4351338"/>
              </a:xfrm>
              <a:blipFill>
                <a:blip r:embed="rId3"/>
                <a:stretch>
                  <a:fillRect l="-1441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57126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Starters(A)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Starters(A) 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⋃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{}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Nullable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Will need to define inductive structure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9907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032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Starters(A)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0456"/>
                <a:ext cx="10515600" cy="1142309"/>
              </a:xfrm>
            </p:spPr>
            <p:txBody>
              <a:bodyPr/>
              <a:lstStyle/>
              <a:p>
                <a:r>
                  <a:rPr lang="en-US" dirty="0"/>
                  <a:t>Starters(A) 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⋃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{}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Nullable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0456"/>
                <a:ext cx="10515600" cy="114230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55FD49-26B4-4BDB-68D3-AB5A62D74A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699593"/>
                  </p:ext>
                </p:extLst>
              </p:nvPr>
            </p:nvGraphicFramePr>
            <p:xfrm>
              <a:off x="838200" y="2292531"/>
              <a:ext cx="10515600" cy="372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7937">
                      <a:extLst>
                        <a:ext uri="{9D8B030D-6E8A-4147-A177-3AD203B41FA5}">
                          <a16:colId xmlns:a16="http://schemas.microsoft.com/office/drawing/2014/main" val="3785273683"/>
                        </a:ext>
                      </a:extLst>
                    </a:gridCol>
                    <a:gridCol w="6337663">
                      <a:extLst>
                        <a:ext uri="{9D8B030D-6E8A-4147-A177-3AD203B41FA5}">
                          <a16:colId xmlns:a16="http://schemas.microsoft.com/office/drawing/2014/main" val="886189798"/>
                        </a:ext>
                      </a:extLst>
                    </a:gridCol>
                  </a:tblGrid>
                  <a:tr h="531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Observed Sequence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26797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{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sz="2000" dirty="0"/>
                            <a:t> 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470283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2000" dirty="0"/>
                            <a:t>, where t is terminal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{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2000" dirty="0"/>
                            <a:t> 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694035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2000" dirty="0"/>
                            <a:t>, where A is non-terminal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Starters(A)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269924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Starters(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3366368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…|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Starters(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en-US" sz="2000" dirty="0"/>
                            <a:t> …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en-US" sz="2000" dirty="0"/>
                            <a:t> Starters(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12502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6.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) = Starters(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:r>
                            <a:rPr lang="en-US" sz="20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en-US" sz="2000" dirty="0"/>
                            <a:t> {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sz="2000" dirty="0"/>
                            <a:t> 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628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55FD49-26B4-4BDB-68D3-AB5A62D74A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699593"/>
                  </p:ext>
                </p:extLst>
              </p:nvPr>
            </p:nvGraphicFramePr>
            <p:xfrm>
              <a:off x="838200" y="2292531"/>
              <a:ext cx="10515600" cy="372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7937">
                      <a:extLst>
                        <a:ext uri="{9D8B030D-6E8A-4147-A177-3AD203B41FA5}">
                          <a16:colId xmlns:a16="http://schemas.microsoft.com/office/drawing/2014/main" val="3785273683"/>
                        </a:ext>
                      </a:extLst>
                    </a:gridCol>
                    <a:gridCol w="6337663">
                      <a:extLst>
                        <a:ext uri="{9D8B030D-6E8A-4147-A177-3AD203B41FA5}">
                          <a16:colId xmlns:a16="http://schemas.microsoft.com/office/drawing/2014/main" val="886189798"/>
                        </a:ext>
                      </a:extLst>
                    </a:gridCol>
                  </a:tblGrid>
                  <a:tr h="531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Observed Sequence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26797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" t="-104545" r="-152187" b="-4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058" t="-104545" r="-385" b="-4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70283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" t="-206897" r="-15218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058" t="-206897" r="-385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694035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" t="-306897" r="-15218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058" t="-306897" r="-385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269924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" t="-406897" r="-15218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058" t="-406897" r="-38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66368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" t="-501136" r="-152187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058" t="-501136" r="-385" b="-1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12502"/>
                      </a:ext>
                    </a:extLst>
                  </a:tr>
                  <a:tr h="531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" t="-608046" r="-152187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058" t="-608046" r="-385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66283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0272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Followers(A)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Followers(A) 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⋃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{}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Will need induction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69434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Followers(A)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Followers(A) 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⋃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{}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Induction: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60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Starters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m:rPr>
                        <m:lit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\  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600" b="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∪…∪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600" b="0" dirty="0"/>
              </a:p>
              <a:p>
                <a:pPr lvl="1"/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 and Nullable(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90867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shown through example..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50881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139275"/>
                <a:ext cx="5181600" cy="40376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{}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– {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pPr lvl="1"/>
                <a:r>
                  <a:rPr lang="en-US" dirty="0"/>
                  <a:t>Note still in 0</a:t>
                </a:r>
                <a:r>
                  <a:rPr lang="en-US" baseline="30000" dirty="0"/>
                  <a:t>th</a:t>
                </a:r>
                <a:r>
                  <a:rPr lang="en-US" dirty="0"/>
                  <a:t> iteration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 {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Because ST(DA) = ST(D)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ST(A)</a:t>
                </a:r>
              </a:p>
              <a:p>
                <a:endParaRPr lang="en-US" dirty="0"/>
              </a:p>
              <a:p>
                <a:r>
                  <a:rPr lang="en-US" dirty="0"/>
                  <a:t>Need to compute Starters!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139275"/>
                <a:ext cx="5181600" cy="4037688"/>
              </a:xfrm>
              <a:blipFill>
                <a:blip r:embed="rId2"/>
                <a:stretch>
                  <a:fillRect l="-2118" t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9275"/>
            <a:ext cx="5181600" cy="4037688"/>
          </a:xfrm>
        </p:spPr>
        <p:txBody>
          <a:bodyPr/>
          <a:lstStyle/>
          <a:p>
            <a:r>
              <a:rPr lang="en-US" dirty="0"/>
              <a:t>S is not in the RHS of any rule</a:t>
            </a:r>
          </a:p>
          <a:p>
            <a:r>
              <a:rPr lang="en-US" dirty="0"/>
              <a:t>= {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A is in RHS of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rule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983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Jan Prins S. Ali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DF51B1-0262-C6B7-AE86-6BD2E2B5F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03" y="493681"/>
            <a:ext cx="2276793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Look at input a= Dig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 = Dig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-closure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C4A5A7-385D-D8B6-B02C-F36FA558B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5107"/>
            <a:ext cx="5181600" cy="43123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85E101-A8BB-444F-6C31-9D7B49EDC37E}"/>
              </a:ext>
            </a:extLst>
          </p:cNvPr>
          <p:cNvSpPr/>
          <p:nvPr/>
        </p:nvSpPr>
        <p:spPr>
          <a:xfrm>
            <a:off x="7635240" y="1760882"/>
            <a:ext cx="450669" cy="4396597"/>
          </a:xfrm>
          <a:prstGeom prst="roundRect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1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Starters(A)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ST(A) = ST(BDA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 = (ST(B)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ST(D)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ST(A))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Need ST(B)= ST(D)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/>
                  <a:t>) = ST(D)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Need ST(D)= ST(d)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 =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Thus: ST(B) =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/>
                  <a:t>} 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endParaRPr lang="en-US" dirty="0"/>
              </a:p>
              <a:p>
                <a:r>
                  <a:rPr lang="en-US" dirty="0"/>
                  <a:t>ST(A) =</a:t>
                </a:r>
                <a:r>
                  <a:rPr lang="en-US" sz="3600" dirty="0"/>
                  <a:t>(</a:t>
                </a:r>
                <a:r>
                  <a:rPr lang="en-US" dirty="0"/>
                  <a:t> (ST(B) -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ST(D) </a:t>
                </a:r>
                <a:r>
                  <a:rPr lang="en-US" sz="3600" dirty="0"/>
                  <a:t>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  <a:p>
                <a:pPr lvl="1"/>
                <a:r>
                  <a:rPr lang="en-US" dirty="0"/>
                  <a:t>Simplification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ST(A) 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5CBB7-E0E2-F67F-4D62-A10FC1CC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17" y="535334"/>
            <a:ext cx="2276793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Starters(A)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ST(A) 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Iterate until A eventually generates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  <a:p>
                <a:endParaRPr lang="en-US" dirty="0"/>
              </a:p>
              <a:p>
                <a:r>
                  <a:rPr lang="en-US" dirty="0"/>
                  <a:t>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Thus, Starters(A) 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5CBB7-E0E2-F67F-4D62-A10FC1CC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17" y="535334"/>
            <a:ext cx="2276793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9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139275"/>
                <a:ext cx="5181600" cy="40376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{}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– {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pPr lvl="1"/>
                <a:r>
                  <a:rPr lang="en-US" dirty="0"/>
                  <a:t>Note still in 0</a:t>
                </a:r>
                <a:r>
                  <a:rPr lang="en-US" baseline="30000" dirty="0"/>
                  <a:t>th</a:t>
                </a:r>
                <a:r>
                  <a:rPr lang="en-US" dirty="0"/>
                  <a:t> iteration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 {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pPr lvl="1"/>
                <a:r>
                  <a:rPr lang="en-US" dirty="0"/>
                  <a:t>Because ST(DA) = ST(D)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ST(A)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= (ST(A)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)) – {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139275"/>
                <a:ext cx="5181600" cy="4037688"/>
              </a:xfrm>
              <a:blipFill>
                <a:blip r:embed="rId2"/>
                <a:stretch>
                  <a:fillRect t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9275"/>
            <a:ext cx="5181600" cy="4037688"/>
          </a:xfrm>
        </p:spPr>
        <p:txBody>
          <a:bodyPr/>
          <a:lstStyle/>
          <a:p>
            <a:r>
              <a:rPr lang="en-US" dirty="0"/>
              <a:t>S is not in the RHS of any rule</a:t>
            </a:r>
          </a:p>
          <a:p>
            <a:r>
              <a:rPr lang="en-US" dirty="0"/>
              <a:t>= {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A is in RHS of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rule</a:t>
            </a:r>
          </a:p>
          <a:p>
            <a:r>
              <a:rPr lang="en-US" dirty="0"/>
              <a:t>= {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See previous slides</a:t>
            </a:r>
          </a:p>
          <a:p>
            <a:r>
              <a:rPr lang="en-US" dirty="0"/>
              <a:t>= {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D is in RHS of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rule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983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Jan Prins S. Ali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DF51B1-0262-C6B7-AE86-6BD2E2B5F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03" y="493681"/>
            <a:ext cx="2276793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94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 skipped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Because index can be large when inducting in an unintuitive way</a:t>
            </a:r>
          </a:p>
          <a:p>
            <a:r>
              <a:rPr lang="en-US" sz="3600" dirty="0"/>
              <a:t>Some grammars will reach a fixed point no matter what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84154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Why generate Follower 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dirty="0" err="1"/>
              <a:t>BlockStmt</a:t>
            </a:r>
            <a:r>
              <a:rPr lang="en-US" dirty="0"/>
              <a:t>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{</a:t>
            </a:r>
            <a:r>
              <a:rPr lang="en-US" dirty="0"/>
              <a:t> Statement*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}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What is Followers( Statement* 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21278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Why generate Follower 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dirty="0" err="1"/>
              <a:t>BlockStmt</a:t>
            </a:r>
            <a:r>
              <a:rPr lang="en-US" dirty="0"/>
              <a:t>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{</a:t>
            </a:r>
            <a:r>
              <a:rPr lang="en-US" dirty="0"/>
              <a:t> Statement*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}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What is Followers( Statement* )?</a:t>
            </a:r>
          </a:p>
          <a:p>
            <a:endParaRPr lang="en-US" dirty="0"/>
          </a:p>
          <a:p>
            <a:r>
              <a:rPr lang="en-US" dirty="0"/>
              <a:t>That means we can keep taking in statements unless we see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while(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currentToken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!=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RightCurlyBrace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) {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parseStatement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49519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Property! Predict(A)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each choice in A ::=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|…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define…</a:t>
                </a:r>
              </a:p>
              <a:p>
                <a:pPr marL="0" indent="0" algn="ctr">
                  <a:buNone/>
                </a:pPr>
                <a:r>
                  <a:rPr lang="en-US" dirty="0"/>
                  <a:t>Predict(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= Starters(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Followers(A)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repetitions in A ::=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)*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Followers(A)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Can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by its starters, or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is Nullable, then the followers of A as well will predict leaving the sequence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)*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sequences A ::=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Predict(A) = Starters(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  <a:r>
                  <a:rPr lang="en-US" b="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Starters(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52942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Property! Predict(A)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each choice in A ::=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|…</m:t>
                    </m:r>
                    <m:d>
                      <m:dPr>
                        <m:begChr m:val="|"/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define…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Starters(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Followers(A)</a:t>
                </a:r>
              </a:p>
              <a:p>
                <a:r>
                  <a:rPr lang="en-US" dirty="0"/>
                  <a:t>For repetitions in A ::=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)*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en-US" dirty="0"/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Followers(A)</a:t>
                </a:r>
              </a:p>
              <a:p>
                <a:pPr marL="0" indent="0">
                  <a:buNone/>
                </a:pPr>
                <a:r>
                  <a:rPr lang="en-US" dirty="0"/>
                  <a:t>Can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by its starters, or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Nullable, then the followers of A as well will predict leaving the sequence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)*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sequences A ::=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Predict(A) = Starters(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  <a:r>
                  <a:rPr lang="en-US" b="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Starters(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24374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Property! Predict(A)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each choice in A ::=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|…</m:t>
                    </m:r>
                    <m:d>
                      <m:dPr>
                        <m:begChr m:val="|"/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define…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Starters(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Followers(A)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repetitions in A ::=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)*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Followers(A)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Can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by its starters, or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is Nullable, then the followers of A as well will predict leaving the sequence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)*</a:t>
                </a:r>
              </a:p>
              <a:p>
                <a:r>
                  <a:rPr lang="en-US" dirty="0"/>
                  <a:t>For sequences A ::=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Predict(A) = Starters(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Starters(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87615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LL(1)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prediction sets are disjoint (including ones generated from within a single rule)</a:t>
                </a:r>
              </a:p>
              <a:p>
                <a:endParaRPr lang="en-US" dirty="0"/>
              </a:p>
              <a:p>
                <a:r>
                  <a:rPr lang="en-US" dirty="0"/>
                  <a:t>For repetition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)*,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must not be nullable and</a:t>
                </a:r>
              </a:p>
              <a:p>
                <a:pPr marL="0" indent="0">
                  <a:buNone/>
                </a:pPr>
                <a:r>
                  <a:rPr lang="en-US" dirty="0"/>
                  <a:t>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and (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Followers(A) ) must be disjoint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en-US" dirty="0"/>
                  <a:t>Predict(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 = Starters(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Followers(A)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8136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Look at input a= Dig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 = Dig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-closure(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 = highlighted region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C4A5A7-385D-D8B6-B02C-F36FA558B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5107"/>
            <a:ext cx="5181600" cy="43123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85E101-A8BB-444F-6C31-9D7B49EDC37E}"/>
              </a:ext>
            </a:extLst>
          </p:cNvPr>
          <p:cNvSpPr/>
          <p:nvPr/>
        </p:nvSpPr>
        <p:spPr>
          <a:xfrm>
            <a:off x="8610600" y="3429000"/>
            <a:ext cx="450669" cy="1221377"/>
          </a:xfrm>
          <a:prstGeom prst="roundRect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EC1B6-CDE3-8717-C374-77D3C706A695}"/>
              </a:ext>
            </a:extLst>
          </p:cNvPr>
          <p:cNvSpPr txBox="1"/>
          <p:nvPr/>
        </p:nvSpPr>
        <p:spPr>
          <a:xfrm>
            <a:off x="9339943" y="4565469"/>
            <a:ext cx="107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Literal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1AD48-DB12-1103-D28B-853A2F417821}"/>
              </a:ext>
            </a:extLst>
          </p:cNvPr>
          <p:cNvSpPr txBox="1"/>
          <p:nvPr/>
        </p:nvSpPr>
        <p:spPr>
          <a:xfrm>
            <a:off x="10002024" y="3718561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 Literal</a:t>
            </a:r>
          </a:p>
        </p:txBody>
      </p:sp>
    </p:spTree>
    <p:extLst>
      <p:ext uri="{BB962C8B-B14F-4D97-AF65-F5344CB8AC3E}">
        <p14:creationId xmlns:p14="http://schemas.microsoft.com/office/powerpoint/2010/main" val="3962205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Example: Is it LL(1)?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 ::= 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B ::= D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dirty="0"/>
                  <a:t>D ::=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66653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Is it LL(1)?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dirty="0"/>
                  <a:t>S ::= 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dirty="0"/>
                  <a:t>A ::= BDA </a:t>
                </a:r>
                <a:r>
                  <a:rPr lang="en-US" b="1" dirty="0">
                    <a:highlight>
                      <a:srgbClr val="FFFF00"/>
                    </a:highlight>
                  </a:rPr>
                  <a:t>|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B ::= D </a:t>
                </a:r>
                <a:r>
                  <a:rPr lang="en-US" b="1" dirty="0">
                    <a:highlight>
                      <a:srgbClr val="FFFF00"/>
                    </a:highlight>
                  </a:rPr>
                  <a:t>|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dirty="0"/>
                  <a:t>D ::=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|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6789" y="1825625"/>
            <a:ext cx="7657011" cy="4351338"/>
          </a:xfrm>
        </p:spPr>
        <p:txBody>
          <a:bodyPr/>
          <a:lstStyle/>
          <a:p>
            <a:r>
              <a:rPr lang="en-US" dirty="0"/>
              <a:t>Identify choice and repetition 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9259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Is it LL(1)?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dirty="0"/>
                  <a:t>S ::= 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B ::= D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dirty="0"/>
                  <a:t>D ::=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6789" y="1825625"/>
                <a:ext cx="7657011" cy="4351338"/>
              </a:xfrm>
            </p:spPr>
            <p:txBody>
              <a:bodyPr/>
              <a:lstStyle/>
              <a:p>
                <a:r>
                  <a:rPr lang="en-US" dirty="0"/>
                  <a:t>Identify choice and repetition points</a:t>
                </a:r>
              </a:p>
              <a:p>
                <a:pPr marL="0" indent="0">
                  <a:buNone/>
                </a:pPr>
                <a:r>
                  <a:rPr lang="en-US" dirty="0"/>
                  <a:t>Predict(BDA)=Starters(B)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Starters(D)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Starters(A)</a:t>
                </a:r>
              </a:p>
              <a:p>
                <a:pPr marL="0" indent="0">
                  <a:buNone/>
                </a:pPr>
                <a:r>
                  <a:rPr lang="en-US" dirty="0"/>
                  <a:t>	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} 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Predict(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 =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6789" y="1825625"/>
                <a:ext cx="7657011" cy="4351338"/>
              </a:xfrm>
              <a:blipFill>
                <a:blip r:embed="rId3"/>
                <a:stretch>
                  <a:fillRect l="-15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69934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Is it LL(1)?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dirty="0"/>
                  <a:t>S ::= 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B ::= D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dirty="0"/>
                  <a:t>D ::=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6789" y="1825625"/>
                <a:ext cx="7657011" cy="4351338"/>
              </a:xfrm>
            </p:spPr>
            <p:txBody>
              <a:bodyPr/>
              <a:lstStyle/>
              <a:p>
                <a:r>
                  <a:rPr lang="en-US" dirty="0"/>
                  <a:t>Identify choice and repetition points</a:t>
                </a:r>
              </a:p>
              <a:p>
                <a:pPr marL="0" indent="0">
                  <a:buNone/>
                </a:pPr>
                <a:r>
                  <a:rPr lang="en-US" dirty="0"/>
                  <a:t>Predict(BDA)=Starters(B)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Starters(D)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Starters(A)</a:t>
                </a:r>
              </a:p>
              <a:p>
                <a:pPr marL="0" indent="0">
                  <a:buNone/>
                </a:pPr>
                <a:r>
                  <a:rPr lang="en-US" dirty="0"/>
                  <a:t>	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} = {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dirty="0" err="1"/>
                  <a:t>,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Predict(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 =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dirty="0"/>
                  <a:t>NOT DISJOINT!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6789" y="1825625"/>
                <a:ext cx="7657011" cy="4351338"/>
              </a:xfrm>
              <a:blipFill>
                <a:blip r:embed="rId3"/>
                <a:stretch>
                  <a:fillRect l="-278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02905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Is it LL(1)?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</p:spPr>
            <p:txBody>
              <a:bodyPr/>
              <a:lstStyle/>
              <a:p>
                <a:r>
                  <a:rPr lang="en-US" dirty="0"/>
                  <a:t>S ::= 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>
                    <a:highlight>
                      <a:srgbClr val="FFFF00"/>
                    </a:highlight>
                  </a:rPr>
                  <a:t>B ::= D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highlight>
                      <a:srgbClr val="FFFF00"/>
                    </a:highlight>
                  </a:rPr>
                  <a:t>b</a:t>
                </a:r>
              </a:p>
              <a:p>
                <a:r>
                  <a:rPr lang="en-US" dirty="0"/>
                  <a:t>D ::=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2518954" cy="4351338"/>
              </a:xfrm>
              <a:blipFill>
                <a:blip r:embed="rId2"/>
                <a:stretch>
                  <a:fillRect l="-43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6789" y="1825625"/>
                <a:ext cx="7657011" cy="4351338"/>
              </a:xfrm>
            </p:spPr>
            <p:txBody>
              <a:bodyPr/>
              <a:lstStyle/>
              <a:p>
                <a:r>
                  <a:rPr lang="en-US" dirty="0"/>
                  <a:t>Identify choice and repetition points</a:t>
                </a:r>
              </a:p>
              <a:p>
                <a:pPr marL="0" indent="0">
                  <a:buNone/>
                </a:pPr>
                <a:r>
                  <a:rPr lang="en-US" dirty="0"/>
                  <a:t>Predict(D) = Starters(D)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dirty="0"/>
                  <a:t>Followers(B)</a:t>
                </a:r>
              </a:p>
              <a:p>
                <a:pPr marL="0" indent="0">
                  <a:buNone/>
                </a:pPr>
                <a:r>
                  <a:rPr lang="en-US" dirty="0"/>
                  <a:t>= {d,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{</a:t>
                </a:r>
                <a:r>
                  <a:rPr lang="en-US" dirty="0" err="1"/>
                  <a:t>a,b,d</a:t>
                </a:r>
                <a:r>
                  <a:rPr lang="en-US" dirty="0"/>
                  <a:t>}  = {</a:t>
                </a:r>
                <a:r>
                  <a:rPr lang="en-US" dirty="0" err="1"/>
                  <a:t>a,b,d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Predict(b) = {b}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Disjoint!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6789" y="1825625"/>
                <a:ext cx="7657011" cy="4351338"/>
              </a:xfrm>
              <a:blipFill>
                <a:blip r:embed="rId3"/>
                <a:stretch>
                  <a:fillRect l="-15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86491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sets useful for determining what rule you are in</a:t>
            </a:r>
          </a:p>
          <a:p>
            <a:r>
              <a:rPr lang="en-US" dirty="0"/>
              <a:t>Useful for determining LL(1) condition</a:t>
            </a:r>
          </a:p>
          <a:p>
            <a:endParaRPr lang="en-US" dirty="0"/>
          </a:p>
          <a:p>
            <a:r>
              <a:rPr lang="en-US" dirty="0"/>
              <a:t>With this, you can deterministically figure out which rule you are in (assuming the language allows for such)</a:t>
            </a:r>
          </a:p>
          <a:p>
            <a:endParaRPr lang="en-US" dirty="0"/>
          </a:p>
          <a:p>
            <a:r>
              <a:rPr lang="en-US" dirty="0"/>
              <a:t>Written Assignment 1 will go over the PA-1 theory</a:t>
            </a:r>
          </a:p>
          <a:p>
            <a:r>
              <a:rPr lang="en-US" dirty="0"/>
              <a:t>Midterms contain a mix of PA-1 implementation questions and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99813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Look at input a= Dig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 = Dig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-closure(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S = highlighted region</a:t>
                </a:r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contains “Int Literal”, our current token is predicted to be “Int Literal”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C4A5A7-385D-D8B6-B02C-F36FA558B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5107"/>
            <a:ext cx="5181600" cy="43123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85E101-A8BB-444F-6C31-9D7B49EDC37E}"/>
              </a:ext>
            </a:extLst>
          </p:cNvPr>
          <p:cNvSpPr/>
          <p:nvPr/>
        </p:nvSpPr>
        <p:spPr>
          <a:xfrm>
            <a:off x="8610600" y="3429000"/>
            <a:ext cx="450669" cy="1221377"/>
          </a:xfrm>
          <a:prstGeom prst="roundRect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EC1B6-CDE3-8717-C374-77D3C706A695}"/>
              </a:ext>
            </a:extLst>
          </p:cNvPr>
          <p:cNvSpPr txBox="1"/>
          <p:nvPr/>
        </p:nvSpPr>
        <p:spPr>
          <a:xfrm>
            <a:off x="9339943" y="4565469"/>
            <a:ext cx="107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Literal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1AD48-DB12-1103-D28B-853A2F417821}"/>
              </a:ext>
            </a:extLst>
          </p:cNvPr>
          <p:cNvSpPr txBox="1"/>
          <p:nvPr/>
        </p:nvSpPr>
        <p:spPr>
          <a:xfrm>
            <a:off x="10002024" y="3718561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 Literal</a:t>
            </a:r>
          </a:p>
        </p:txBody>
      </p:sp>
    </p:spTree>
    <p:extLst>
      <p:ext uri="{BB962C8B-B14F-4D97-AF65-F5344CB8AC3E}">
        <p14:creationId xmlns:p14="http://schemas.microsoft.com/office/powerpoint/2010/main" val="1904496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Look at input a= “.”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 = “.”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-closure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 = highlighted region</a:t>
                </a:r>
              </a:p>
              <a:p>
                <a:r>
                  <a:rPr lang="en-US" dirty="0"/>
                  <a:t>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contains Float Literal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C4A5A7-385D-D8B6-B02C-F36FA558B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5107"/>
            <a:ext cx="5181600" cy="43123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85E101-A8BB-444F-6C31-9D7B49EDC37E}"/>
              </a:ext>
            </a:extLst>
          </p:cNvPr>
          <p:cNvSpPr/>
          <p:nvPr/>
        </p:nvSpPr>
        <p:spPr>
          <a:xfrm>
            <a:off x="9650300" y="3454855"/>
            <a:ext cx="450669" cy="470263"/>
          </a:xfrm>
          <a:prstGeom prst="roundRect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EC1B6-CDE3-8717-C374-77D3C706A695}"/>
              </a:ext>
            </a:extLst>
          </p:cNvPr>
          <p:cNvSpPr txBox="1"/>
          <p:nvPr/>
        </p:nvSpPr>
        <p:spPr>
          <a:xfrm>
            <a:off x="9339943" y="4565469"/>
            <a:ext cx="107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Literal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1AD48-DB12-1103-D28B-853A2F417821}"/>
              </a:ext>
            </a:extLst>
          </p:cNvPr>
          <p:cNvSpPr txBox="1"/>
          <p:nvPr/>
        </p:nvSpPr>
        <p:spPr>
          <a:xfrm>
            <a:off x="10002024" y="3718561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 Literal</a:t>
            </a:r>
          </a:p>
        </p:txBody>
      </p:sp>
    </p:spTree>
    <p:extLst>
      <p:ext uri="{BB962C8B-B14F-4D97-AF65-F5344CB8AC3E}">
        <p14:creationId xmlns:p14="http://schemas.microsoft.com/office/powerpoint/2010/main" val="352364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Look at input a= “;”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 = “;”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-closure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Last known valid Token was “Float Literal”</a:t>
                </a:r>
              </a:p>
              <a:p>
                <a:r>
                  <a:rPr lang="en-US" dirty="0"/>
                  <a:t>Restoring the state “rewinds” back to the Literal, and repeats.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5B33D-4588-828C-A6BD-8326B33B6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C4A5A7-385D-D8B6-B02C-F36FA558B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5107"/>
            <a:ext cx="5181600" cy="43123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EC1B6-CDE3-8717-C374-77D3C706A695}"/>
              </a:ext>
            </a:extLst>
          </p:cNvPr>
          <p:cNvSpPr txBox="1"/>
          <p:nvPr/>
        </p:nvSpPr>
        <p:spPr>
          <a:xfrm>
            <a:off x="9339943" y="4565469"/>
            <a:ext cx="107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Literal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1AD48-DB12-1103-D28B-853A2F417821}"/>
              </a:ext>
            </a:extLst>
          </p:cNvPr>
          <p:cNvSpPr txBox="1"/>
          <p:nvPr/>
        </p:nvSpPr>
        <p:spPr>
          <a:xfrm>
            <a:off x="10002024" y="3718561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 Literal</a:t>
            </a:r>
          </a:p>
        </p:txBody>
      </p:sp>
    </p:spTree>
    <p:extLst>
      <p:ext uri="{BB962C8B-B14F-4D97-AF65-F5344CB8AC3E}">
        <p14:creationId xmlns:p14="http://schemas.microsoft.com/office/powerpoint/2010/main" val="390445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We can convert this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b="0" dirty="0"/>
                  <a:t> operations is too expensive</a:t>
                </a:r>
              </a:p>
              <a:p>
                <a:r>
                  <a:rPr lang="en-US" sz="3600" dirty="0"/>
                  <a:t> Must convert this to a DFA!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3346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2144</TotalTime>
  <Words>3320</Words>
  <Application>Microsoft Office PowerPoint</Application>
  <PresentationFormat>Widescreen</PresentationFormat>
  <Paragraphs>502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MS Mincho</vt:lpstr>
      <vt:lpstr>Arial</vt:lpstr>
      <vt:lpstr>Calibri</vt:lpstr>
      <vt:lpstr>Calibri Light</vt:lpstr>
      <vt:lpstr>Cambria Math</vt:lpstr>
      <vt:lpstr>Office Theme</vt:lpstr>
      <vt:lpstr>COMP 520 - Compilers</vt:lpstr>
      <vt:lpstr>A second look at NFAs</vt:lpstr>
      <vt:lpstr>First, Initialize S</vt:lpstr>
      <vt:lpstr>Look at input a= Dig</vt:lpstr>
      <vt:lpstr>Look at input a= Dig</vt:lpstr>
      <vt:lpstr>Look at input a= Dig</vt:lpstr>
      <vt:lpstr>Look at input a= “.”</vt:lpstr>
      <vt:lpstr>Look at input a= “;”</vt:lpstr>
      <vt:lpstr>We can convert this to a DFA</vt:lpstr>
      <vt:lpstr>First step</vt:lpstr>
      <vt:lpstr>Found it! How can we make this deterministic?</vt:lpstr>
      <vt:lpstr>Combine Paths</vt:lpstr>
      <vt:lpstr>Apply a similar principal for reserved words</vt:lpstr>
      <vt:lpstr>Non-deterministic unop vs binop</vt:lpstr>
      <vt:lpstr>Non-deterministic unop vs binop</vt:lpstr>
      <vt:lpstr>Non-deterministic unop vs binop</vt:lpstr>
      <vt:lpstr>Non-deterministic unop vs binop</vt:lpstr>
      <vt:lpstr>Otherwise…</vt:lpstr>
      <vt:lpstr>Non-determinism overview</vt:lpstr>
      <vt:lpstr>EBNF Properties</vt:lpstr>
      <vt:lpstr>Recap</vt:lpstr>
      <vt:lpstr>Recap</vt:lpstr>
      <vt:lpstr>Recap</vt:lpstr>
      <vt:lpstr>Recap</vt:lpstr>
      <vt:lpstr>To derive these, two new definitions</vt:lpstr>
      <vt:lpstr>To derive these, two new definitions</vt:lpstr>
      <vt:lpstr>Start off with the easy one</vt:lpstr>
      <vt:lpstr>Nullable Inductive Structure</vt:lpstr>
      <vt:lpstr>Is Nullable(S)?</vt:lpstr>
      <vt:lpstr>The hard way</vt:lpstr>
      <vt:lpstr>The easy way</vt:lpstr>
      <vt:lpstr>The normal way (Remove $)</vt:lpstr>
      <vt:lpstr>The normal way (Remove $)</vt:lpstr>
      <vt:lpstr>Starters(A)</vt:lpstr>
      <vt:lpstr>Starters(A)</vt:lpstr>
      <vt:lpstr>Followers(A)</vt:lpstr>
      <vt:lpstr>Followers(A)</vt:lpstr>
      <vt:lpstr>Best shown through example..</vt:lpstr>
      <vt:lpstr>PowerPoint Presentation</vt:lpstr>
      <vt:lpstr>Starters(A)</vt:lpstr>
      <vt:lpstr>Starters(A)</vt:lpstr>
      <vt:lpstr>PowerPoint Presentation</vt:lpstr>
      <vt:lpstr>Example skipped indices</vt:lpstr>
      <vt:lpstr>Why generate Follower Sets?</vt:lpstr>
      <vt:lpstr>Why generate Follower Sets?</vt:lpstr>
      <vt:lpstr>Final Property! Predict(A)</vt:lpstr>
      <vt:lpstr>Final Property! Predict(A)</vt:lpstr>
      <vt:lpstr>Final Property! Predict(A)</vt:lpstr>
      <vt:lpstr>LL(1) Condition</vt:lpstr>
      <vt:lpstr>Example: Is it LL(1)?</vt:lpstr>
      <vt:lpstr>Is it LL(1)?</vt:lpstr>
      <vt:lpstr>Is it LL(1)?</vt:lpstr>
      <vt:lpstr>Is it LL(1)?</vt:lpstr>
      <vt:lpstr>Is it LL(1)?</vt:lpstr>
      <vt:lpstr>Wrap-up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2024-01-25T19:57:07Z</dcterms:modified>
</cp:coreProperties>
</file>